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72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480"/>
    <p:restoredTop sz="94740"/>
  </p:normalViewPr>
  <p:slideViewPr>
    <p:cSldViewPr snapToGrid="0" snapToObjects="1">
      <p:cViewPr varScale="1">
        <p:scale>
          <a:sx n="86" d="100"/>
          <a:sy n="86" d="100"/>
        </p:scale>
        <p:origin x="-7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2791-5734-4F85-8F7F-F6767FF59E49}" type="datetimeFigureOut">
              <a:rPr kumimoji="1" lang="ja-JP" altLang="en-US" smtClean="0"/>
              <a:pPr/>
              <a:t>2020/6/18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4780E-BB03-4920-A9FB-783DFB87BFE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12145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4780E-BB03-4920-A9FB-783DFB87BFE8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74914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1 Connect to the Future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FE4CEE37-3743-B149-B0A0-DD88BF1D4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665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458426"/>
            <a:ext cx="10972800" cy="945575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3D15F104-620B-7A45-B8BC-D63172440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5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EDDEEC43-D80E-0948-A162-3474C5C4D4BF}"/>
              </a:ext>
            </a:extLst>
          </p:cNvPr>
          <p:cNvSpPr>
            <a:spLocks noChangeAspect="1"/>
          </p:cNvSpPr>
          <p:nvPr/>
        </p:nvSpPr>
        <p:spPr>
          <a:xfrm>
            <a:off x="0" y="-1"/>
            <a:ext cx="1219200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30A14191-0BFB-4046-9E06-F0D7592FB13D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E1AAE615-E7F4-4B47-9576-58EDA0FB6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589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ブラン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5">
            <a:extLst>
              <a:ext uri="{FF2B5EF4-FFF2-40B4-BE49-F238E27FC236}">
                <a16:creationId xmlns="" xmlns:a16="http://schemas.microsoft.com/office/drawing/2014/main" id="{C781D07C-7BAE-044F-AC6C-84E3A165E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5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923B10AF-CE79-8741-A2ED-026F7DF6707D}"/>
              </a:ext>
            </a:extLst>
          </p:cNvPr>
          <p:cNvSpPr>
            <a:spLocks noChangeAspect="1"/>
          </p:cNvSpPr>
          <p:nvPr/>
        </p:nvSpPr>
        <p:spPr>
          <a:xfrm>
            <a:off x="0" y="-1"/>
            <a:ext cx="1219200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774E1D25-BEFA-F64A-877F-F2650CE0A17D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C320D9F0-9E49-9C4F-B98B-1EB2635FA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281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1 Connect to the Future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B4EA0EE-5510-2440-894D-E08CBDDD1546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E736B4DC-A5A7-1D42-932D-DC0CD7D0E7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5345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2 インテグレーション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B4EA0EE-5510-2440-894D-E08CBDDD1546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B4CA7DB4-423F-D141-BDE4-F0DECBC76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6996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3 ワークスタイ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B4EA0EE-5510-2440-894D-E08CBDDD1546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08E58F02-E09D-434B-B2A9-41BF427D6B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413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4 NAO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B4EA0EE-5510-2440-894D-E08CBDDD1546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8048C8DF-0A27-644A-B4CC-1FBF10B5B5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2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5 ライフサイエンス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4A55D639-F085-EA45-8547-8580CB53BEA1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DFB6D79-70AD-EF4A-8B72-E15268BDFB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3849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6 コンシューマー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4A55D639-F085-EA45-8547-8580CB53BEA1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A2BB1137-BA8F-1B49-88B0-44143EA5CA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615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7 AI/デジタ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2">
            <a:extLst>
              <a:ext uri="{FF2B5EF4-FFF2-40B4-BE49-F238E27FC236}">
                <a16:creationId xmlns="" xmlns:a16="http://schemas.microsoft.com/office/drawing/2014/main" id="{0CB7C309-2A4F-AA4A-A57E-1D22794DA1BF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6906FE5-67EE-8843-9976-6F7921DC0163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69A2821C-51A8-4340-9556-8838A41A3741}"/>
              </a:ext>
            </a:extLst>
          </p:cNvPr>
          <p:cNvSpPr/>
          <p:nvPr userDrawn="1"/>
        </p:nvSpPr>
        <p:spPr>
          <a:xfrm>
            <a:off x="10614408" y="3145536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3AE37BEF-94E4-8D41-A124-7286982EB0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132DAF40-DBB4-6D40-BCB6-F563B8B76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4A55D639-F085-EA45-8547-8580CB53BEA1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2375D9B1-0AB6-2B4D-AB67-53A59E91BB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1142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8 写真な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2">
            <a:extLst>
              <a:ext uri="{FF2B5EF4-FFF2-40B4-BE49-F238E27FC236}">
                <a16:creationId xmlns="" xmlns:a16="http://schemas.microsoft.com/office/drawing/2014/main" id="{8DC99D23-DF93-1F42-843F-FE642658E443}"/>
              </a:ext>
            </a:extLst>
          </p:cNvPr>
          <p:cNvSpPr/>
          <p:nvPr userDrawn="1"/>
        </p:nvSpPr>
        <p:spPr>
          <a:xfrm flipH="1">
            <a:off x="3632911" y="0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ea typeface="+mn-ea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8BBF1202-633A-F647-AE2A-907B11544C05}"/>
              </a:ext>
            </a:extLst>
          </p:cNvPr>
          <p:cNvSpPr/>
          <p:nvPr userDrawn="1"/>
        </p:nvSpPr>
        <p:spPr>
          <a:xfrm>
            <a:off x="7227925" y="0"/>
            <a:ext cx="49640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="" xmlns:a16="http://schemas.microsoft.com/office/drawing/2014/main" id="{75C0518D-4B7B-584D-AEB8-0678040BEE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1688" y="1579593"/>
            <a:ext cx="6321136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1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9" name="三角形 8">
            <a:extLst>
              <a:ext uri="{FF2B5EF4-FFF2-40B4-BE49-F238E27FC236}">
                <a16:creationId xmlns="" xmlns:a16="http://schemas.microsoft.com/office/drawing/2014/main" id="{28AD663F-2291-8547-8C76-A84AFBE25940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="" xmlns:a16="http://schemas.microsoft.com/office/drawing/2014/main" id="{B4CE4AA4-1A2B-C147-BBA0-03C122B0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B77A0C2F-5050-3A44-9341-0893B8053CCD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4E04BB0B-CCB3-874F-B636-63C369588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61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2 ワークスタイ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09BA9-194E-EF41-B42C-A05A58B04C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4130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Connec to the Future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="" xmlns:a16="http://schemas.microsoft.com/office/drawing/2014/main" id="{DBD0C230-4297-324F-BA0C-BF8B3C0C49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タイトル 1">
            <a:extLst>
              <a:ext uri="{FF2B5EF4-FFF2-40B4-BE49-F238E27FC236}">
                <a16:creationId xmlns="" xmlns:a16="http://schemas.microsoft.com/office/drawing/2014/main" id="{60D57BED-F0D0-9546-A7CD-4C841BE2D0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="" xmlns:a16="http://schemas.microsoft.com/office/drawing/2014/main" id="{BDE7452D-F554-6446-A0DC-1E5DD8214135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9A354FD0-5AEE-3F4A-A388-E70DF600987F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7EB0DD9-6517-1440-9E8B-10D3965AC1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132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ワークスタイ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6DFA98C9-D91E-1941-B7AE-463EFA6FC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71C9C505-6EE9-6E47-B22E-1461985B7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="" xmlns:a16="http://schemas.microsoft.com/office/drawing/2014/main" id="{2C68C3BF-153D-534E-9E12-0E6955F4A1FC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67D569D7-A780-CC4D-B629-6CA0972949DB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883954B4-1F47-7B41-87D3-4B2F958AB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2438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インテグレーション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6DFA98C9-D91E-1941-B7AE-463EFA6FC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71C9C505-6EE9-6E47-B22E-1461985B7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="" xmlns:a16="http://schemas.microsoft.com/office/drawing/2014/main" id="{2C68C3BF-153D-534E-9E12-0E6955F4A1FC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67D569D7-A780-CC4D-B629-6CA0972949DB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12F76F94-43A2-CE48-91BB-6695062E2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2231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NAO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="" xmlns:a16="http://schemas.microsoft.com/office/drawing/2014/main" id="{DBD0C230-4297-324F-BA0C-BF8B3C0C49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タイトル 1">
            <a:extLst>
              <a:ext uri="{FF2B5EF4-FFF2-40B4-BE49-F238E27FC236}">
                <a16:creationId xmlns="" xmlns:a16="http://schemas.microsoft.com/office/drawing/2014/main" id="{60D57BED-F0D0-9546-A7CD-4C841BE2D0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="" xmlns:a16="http://schemas.microsoft.com/office/drawing/2014/main" id="{BDE7452D-F554-6446-A0DC-1E5DD8214135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9A354FD0-5AEE-3F4A-A388-E70DF600987F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94701347-0672-5A4E-886A-0B8BD10713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3354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ライフサイエンス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6DFA98C9-D91E-1941-B7AE-463EFA6FC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71C9C505-6EE9-6E47-B22E-1461985B7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="" xmlns:a16="http://schemas.microsoft.com/office/drawing/2014/main" id="{2C68C3BF-153D-534E-9E12-0E6955F4A1FC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67D569D7-A780-CC4D-B629-6CA0972949DB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3E05BB31-E181-A945-86C0-90A45A6A3D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843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コンシューマー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6DFA98C9-D91E-1941-B7AE-463EFA6FC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71C9C505-6EE9-6E47-B22E-1461985B7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="" xmlns:a16="http://schemas.microsoft.com/office/drawing/2014/main" id="{2C68C3BF-153D-534E-9E12-0E6955F4A1FC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67D569D7-A780-CC4D-B629-6CA0972949DB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C6314824-F22F-AF40-9E85-3A2626A363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3703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表紙全面 AI/デジタ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6DFA98C9-D91E-1941-B7AE-463EFA6FC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71C9C505-6EE9-6E47-B22E-1461985B7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579" y="3867143"/>
            <a:ext cx="9958469" cy="1139691"/>
          </a:xfrm>
          <a:prstGeom prst="rect">
            <a:avLst/>
          </a:prstGeom>
          <a:effectLst/>
        </p:spPr>
        <p:txBody>
          <a:bodyPr anchor="t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タイトルやメッセージ</a:t>
            </a:r>
            <a:endParaRPr kumimoji="1" lang="ja-JP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="" xmlns:a16="http://schemas.microsoft.com/office/drawing/2014/main" id="{2C68C3BF-153D-534E-9E12-0E6955F4A1FC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67D569D7-A780-CC4D-B629-6CA0972949DB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C00C7D30-9E4D-8948-87EF-FDC9687395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977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スライド1 Connect to the Futre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9BE9ED90-E291-5A4D-9EE8-E1CD5D21411B}"/>
              </a:ext>
            </a:extLst>
          </p:cNvPr>
          <p:cNvSpPr/>
          <p:nvPr/>
        </p:nvSpPr>
        <p:spPr>
          <a:xfrm>
            <a:off x="0" y="0"/>
            <a:ext cx="12192000" cy="686714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タイトル 6">
            <a:extLst>
              <a:ext uri="{FF2B5EF4-FFF2-40B4-BE49-F238E27FC236}">
                <a16:creationId xmlns="" xmlns:a16="http://schemas.microsoft.com/office/drawing/2014/main" id="{B2C8D028-6641-7F44-82F6-177CB1446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73" y="915743"/>
            <a:ext cx="9300411" cy="1325563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メッセージ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="" xmlns:a16="http://schemas.microsoft.com/office/drawing/2014/main" id="{BD817983-23C9-EB49-A80C-55AF8DAA56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391" y="2481935"/>
            <a:ext cx="9364260" cy="10125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連絡先</a:t>
            </a:r>
            <a:endParaRPr kumimoji="1" lang="ja-JP" altLang="en-US" dirty="0"/>
          </a:p>
        </p:txBody>
      </p:sp>
      <p:sp>
        <p:nvSpPr>
          <p:cNvPr id="9" name="三角形 8">
            <a:extLst>
              <a:ext uri="{FF2B5EF4-FFF2-40B4-BE49-F238E27FC236}">
                <a16:creationId xmlns="" xmlns:a16="http://schemas.microsoft.com/office/drawing/2014/main" id="{97E8F380-79E3-0B40-AF0B-2DD1A0CED8B2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82E0669A-4A7F-F740-9FD6-8682E9309494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D28A841C-9EEB-2C49-9722-B04958AAD2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3783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スライド2 TOKYO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9B107872-17BA-7E41-A6D9-7B615C906C84}"/>
              </a:ext>
            </a:extLst>
          </p:cNvPr>
          <p:cNvSpPr/>
          <p:nvPr/>
        </p:nvSpPr>
        <p:spPr>
          <a:xfrm>
            <a:off x="0" y="0"/>
            <a:ext cx="12192000" cy="6867144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タイトル 6">
            <a:extLst>
              <a:ext uri="{FF2B5EF4-FFF2-40B4-BE49-F238E27FC236}">
                <a16:creationId xmlns="" xmlns:a16="http://schemas.microsoft.com/office/drawing/2014/main" id="{E1DE7B4E-AB4F-D145-A9CC-35379B4F4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73" y="915743"/>
            <a:ext cx="9300411" cy="1325563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メッセージ</a:t>
            </a:r>
          </a:p>
        </p:txBody>
      </p:sp>
      <p:sp>
        <p:nvSpPr>
          <p:cNvPr id="8" name="サブタイトル 2">
            <a:extLst>
              <a:ext uri="{FF2B5EF4-FFF2-40B4-BE49-F238E27FC236}">
                <a16:creationId xmlns="" xmlns:a16="http://schemas.microsoft.com/office/drawing/2014/main" id="{29550792-B600-C14F-B8BC-7A7213F99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5391" y="2481935"/>
            <a:ext cx="9364260" cy="10125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連絡先</a:t>
            </a:r>
            <a:endParaRPr kumimoji="1" lang="ja-JP" alt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="" xmlns:a16="http://schemas.microsoft.com/office/drawing/2014/main" id="{AB563B28-2874-2744-AEEF-ED6FA640A9A4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bg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0EF3CFFA-04FD-C84D-ACBE-F1837D06B8CD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37BE934E-80BA-C04A-B3B9-63C16E3590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9762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A05D81E5-B8DC-1541-BD86-428192DE80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3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5372733F-06AF-6546-A144-EADF93D0A8E0}"/>
              </a:ext>
            </a:extLst>
          </p:cNvPr>
          <p:cNvSpPr txBox="1"/>
          <p:nvPr/>
        </p:nvSpPr>
        <p:spPr>
          <a:xfrm>
            <a:off x="0" y="520995"/>
            <a:ext cx="12192000" cy="37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DO NOT USE THIS SLIDE</a:t>
            </a:r>
            <a:endParaRPr kumimoji="1" lang="ja-JP" altLang="en-US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219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3 インテグレーション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8A57DEEE-A531-7B41-9FAC-94EEC90CC8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820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4 NAO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E7DE8179-1F13-1B4E-A683-A069F878B8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333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5 ライフサイエンス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2276A827-C203-2746-93BC-104C57310D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920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6 コンシューマー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DF1AF429-B96D-3E47-A465-A447190B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376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7 AI/デジタル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88516A3B-F258-F948-BEFA-ABF7E367550B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2">
            <a:extLst>
              <a:ext uri="{FF2B5EF4-FFF2-40B4-BE49-F238E27FC236}">
                <a16:creationId xmlns="" xmlns:a16="http://schemas.microsoft.com/office/drawing/2014/main" id="{107C4095-9215-0047-AB91-96F8CA6F27A8}"/>
              </a:ext>
            </a:extLst>
          </p:cNvPr>
          <p:cNvSpPr/>
          <p:nvPr userDrawn="1"/>
        </p:nvSpPr>
        <p:spPr>
          <a:xfrm>
            <a:off x="2047743" y="-4711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CE227C59-09A1-1B41-92B1-D3F9C27EBD9F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1">
            <a:extLst>
              <a:ext uri="{FF2B5EF4-FFF2-40B4-BE49-F238E27FC236}">
                <a16:creationId xmlns="" xmlns:a16="http://schemas.microsoft.com/office/drawing/2014/main" id="{E59CEF11-FB79-CF46-B15B-D13404CC3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6"/>
            <a:ext cx="5941743" cy="3650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8" name="テキスト プレースホルダー 21">
            <a:extLst>
              <a:ext uri="{FF2B5EF4-FFF2-40B4-BE49-F238E27FC236}">
                <a16:creationId xmlns="" xmlns:a16="http://schemas.microsoft.com/office/drawing/2014/main" id="{1FE02896-E326-F148-AA3B-925605188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="" xmlns:a16="http://schemas.microsoft.com/office/drawing/2014/main" id="{22F16071-ABD2-3443-9E9D-09BEFB6FDF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5" y="1549592"/>
            <a:ext cx="6349591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12" name="サブタイトル 2">
            <a:extLst>
              <a:ext uri="{FF2B5EF4-FFF2-40B4-BE49-F238E27FC236}">
                <a16:creationId xmlns="" xmlns:a16="http://schemas.microsoft.com/office/drawing/2014/main" id="{5C5B09FC-0353-7640-8A52-53D5F0CD88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6349590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="" xmlns:a16="http://schemas.microsoft.com/office/drawing/2014/main" id="{E2E05087-8E0B-3B4D-A169-58D0D29BDA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6" y="4238251"/>
            <a:ext cx="5941743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41C9915B-EC57-7741-ADA0-9E2D4BC7A957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D04E7829-34C6-5643-84E5-A010FC9E55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002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8 写真なし タイトルワ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E04E30BE-E55F-8843-8A59-92DB028FC11B}"/>
              </a:ext>
            </a:extLst>
          </p:cNvPr>
          <p:cNvSpPr/>
          <p:nvPr/>
        </p:nvSpPr>
        <p:spPr>
          <a:xfrm>
            <a:off x="0" y="0"/>
            <a:ext cx="12192000" cy="6865546"/>
          </a:xfrm>
          <a:prstGeom prst="rect">
            <a:avLst/>
          </a:prstGeom>
          <a:gradFill>
            <a:gsLst>
              <a:gs pos="100000">
                <a:srgbClr val="F1F2F3"/>
              </a:gs>
              <a:gs pos="0">
                <a:schemeClr val="tx2">
                  <a:lumMod val="20000"/>
                  <a:lumOff val="80000"/>
                </a:schemeClr>
              </a:gs>
              <a:gs pos="83000">
                <a:srgbClr val="FCFCFC">
                  <a:alpha val="34000"/>
                </a:srgbClr>
              </a:gs>
              <a:gs pos="41000">
                <a:schemeClr val="bg1">
                  <a:alpha val="58000"/>
                </a:schemeClr>
              </a:gs>
            </a:gsLst>
            <a:lin ang="16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1" name="正方形/長方形 2">
            <a:extLst>
              <a:ext uri="{FF2B5EF4-FFF2-40B4-BE49-F238E27FC236}">
                <a16:creationId xmlns="" xmlns:a16="http://schemas.microsoft.com/office/drawing/2014/main" id="{801ABA60-F19A-2343-851B-8A4244A59F92}"/>
              </a:ext>
            </a:extLst>
          </p:cNvPr>
          <p:cNvSpPr/>
          <p:nvPr userDrawn="1"/>
        </p:nvSpPr>
        <p:spPr>
          <a:xfrm>
            <a:off x="2047743" y="10037"/>
            <a:ext cx="6497053" cy="6858000"/>
          </a:xfrm>
          <a:custGeom>
            <a:avLst/>
            <a:gdLst>
              <a:gd name="connsiteX0" fmla="*/ 0 w 5727032"/>
              <a:gd name="connsiteY0" fmla="*/ 0 h 6858000"/>
              <a:gd name="connsiteX1" fmla="*/ 5727032 w 5727032"/>
              <a:gd name="connsiteY1" fmla="*/ 0 h 6858000"/>
              <a:gd name="connsiteX2" fmla="*/ 5727032 w 5727032"/>
              <a:gd name="connsiteY2" fmla="*/ 6858000 h 6858000"/>
              <a:gd name="connsiteX3" fmla="*/ 0 w 5727032"/>
              <a:gd name="connsiteY3" fmla="*/ 6858000 h 6858000"/>
              <a:gd name="connsiteX4" fmla="*/ 0 w 5727032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572703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884822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632159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295275 w 6497053"/>
              <a:gd name="connsiteY2" fmla="*/ 6749716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4054644 w 6497053"/>
              <a:gd name="connsiteY2" fmla="*/ 6858000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910265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82064"/>
              <a:gd name="connsiteX1" fmla="*/ 6497053 w 6497053"/>
              <a:gd name="connsiteY1" fmla="*/ 0 h 6882064"/>
              <a:gd name="connsiteX2" fmla="*/ 3765886 w 6497053"/>
              <a:gd name="connsiteY2" fmla="*/ 6882064 h 6882064"/>
              <a:gd name="connsiteX3" fmla="*/ 0 w 6497053"/>
              <a:gd name="connsiteY3" fmla="*/ 6858000 h 6882064"/>
              <a:gd name="connsiteX4" fmla="*/ 0 w 6497053"/>
              <a:gd name="connsiteY4" fmla="*/ 0 h 6882064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98234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70032"/>
              <a:gd name="connsiteX1" fmla="*/ 6497053 w 6497053"/>
              <a:gd name="connsiteY1" fmla="*/ 0 h 6870032"/>
              <a:gd name="connsiteX2" fmla="*/ 3874171 w 6497053"/>
              <a:gd name="connsiteY2" fmla="*/ 6870032 h 6870032"/>
              <a:gd name="connsiteX3" fmla="*/ 0 w 6497053"/>
              <a:gd name="connsiteY3" fmla="*/ 6858000 h 6870032"/>
              <a:gd name="connsiteX4" fmla="*/ 0 w 6497053"/>
              <a:gd name="connsiteY4" fmla="*/ 0 h 6870032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874171 w 6497053"/>
              <a:gd name="connsiteY2" fmla="*/ 6713622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  <a:gd name="connsiteX0" fmla="*/ 0 w 6497053"/>
              <a:gd name="connsiteY0" fmla="*/ 0 h 6858000"/>
              <a:gd name="connsiteX1" fmla="*/ 6497053 w 6497053"/>
              <a:gd name="connsiteY1" fmla="*/ 0 h 6858000"/>
              <a:gd name="connsiteX2" fmla="*/ 3902746 w 6497053"/>
              <a:gd name="connsiteY2" fmla="*/ 6856497 h 6858000"/>
              <a:gd name="connsiteX3" fmla="*/ 0 w 6497053"/>
              <a:gd name="connsiteY3" fmla="*/ 6858000 h 6858000"/>
              <a:gd name="connsiteX4" fmla="*/ 0 w 64970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053" h="6858000">
                <a:moveTo>
                  <a:pt x="0" y="0"/>
                </a:moveTo>
                <a:lnTo>
                  <a:pt x="6497053" y="0"/>
                </a:lnTo>
                <a:lnTo>
                  <a:pt x="3902746" y="685649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5D1D4CD8-883E-CC45-8828-E3A21C943FB9}"/>
              </a:ext>
            </a:extLst>
          </p:cNvPr>
          <p:cNvSpPr/>
          <p:nvPr userDrawn="1"/>
        </p:nvSpPr>
        <p:spPr>
          <a:xfrm>
            <a:off x="0" y="-473"/>
            <a:ext cx="542643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2FA8EE16-4774-3B43-BD8A-9D90A5E92CED}"/>
              </a:ext>
            </a:extLst>
          </p:cNvPr>
          <p:cNvSpPr/>
          <p:nvPr userDrawn="1"/>
        </p:nvSpPr>
        <p:spPr>
          <a:xfrm>
            <a:off x="10614409" y="3142099"/>
            <a:ext cx="1577591" cy="3712464"/>
          </a:xfrm>
          <a:prstGeom prst="triangle">
            <a:avLst>
              <a:gd name="adj" fmla="val 9999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="" xmlns:a16="http://schemas.microsoft.com/office/drawing/2014/main" id="{208B8957-AA84-BE44-9900-96F94BFB80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296" y="1549592"/>
            <a:ext cx="10912528" cy="109563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20000"/>
              </a:lnSpc>
              <a:defRPr sz="24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/>
              <a:t>タイトル</a:t>
            </a:r>
            <a:endParaRPr kumimoji="1" lang="ja-JP" altLang="en-US" dirty="0"/>
          </a:p>
        </p:txBody>
      </p:sp>
      <p:sp>
        <p:nvSpPr>
          <p:cNvPr id="9" name="サブタイトル 2">
            <a:extLst>
              <a:ext uri="{FF2B5EF4-FFF2-40B4-BE49-F238E27FC236}">
                <a16:creationId xmlns="" xmlns:a16="http://schemas.microsoft.com/office/drawing/2014/main" id="{45F44B10-8428-204C-8A2F-507EC71C7B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296" y="2701032"/>
            <a:ext cx="10912528" cy="6744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kumimoji="1" lang="ja-JP" altLang="en-US" dirty="0"/>
          </a:p>
        </p:txBody>
      </p:sp>
      <p:sp>
        <p:nvSpPr>
          <p:cNvPr id="10" name="テキスト プレースホルダー 21">
            <a:extLst>
              <a:ext uri="{FF2B5EF4-FFF2-40B4-BE49-F238E27FC236}">
                <a16:creationId xmlns="" xmlns:a16="http://schemas.microsoft.com/office/drawing/2014/main" id="{E0EEE2E3-64F9-9943-9BEC-AAF3D454F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296" y="3840737"/>
            <a:ext cx="5570328" cy="35408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氏名</a:t>
            </a:r>
            <a:endParaRPr kumimoji="1" lang="ja-JP" altLang="en-US" dirty="0"/>
          </a:p>
        </p:txBody>
      </p:sp>
      <p:sp>
        <p:nvSpPr>
          <p:cNvPr id="11" name="テキスト プレースホルダー 21">
            <a:extLst>
              <a:ext uri="{FF2B5EF4-FFF2-40B4-BE49-F238E27FC236}">
                <a16:creationId xmlns="" xmlns:a16="http://schemas.microsoft.com/office/drawing/2014/main" id="{EA0066E6-CE12-0240-8C94-60B39CCC5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296" y="5223670"/>
            <a:ext cx="4659824" cy="4652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buNone/>
              <a:defRPr sz="1000" b="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日付</a:t>
            </a:r>
            <a:endParaRPr kumimoji="1" lang="ja-JP" altLang="en-US" dirty="0"/>
          </a:p>
        </p:txBody>
      </p:sp>
      <p:sp>
        <p:nvSpPr>
          <p:cNvPr id="12" name="テキスト プレースホルダー 21">
            <a:extLst>
              <a:ext uri="{FF2B5EF4-FFF2-40B4-BE49-F238E27FC236}">
                <a16:creationId xmlns="" xmlns:a16="http://schemas.microsoft.com/office/drawing/2014/main" id="{160046A7-08F2-1945-9957-420F87C737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95" y="4238251"/>
            <a:ext cx="6526076" cy="7600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会社名・所属</a:t>
            </a:r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8DE5903B-2BBD-A549-AE86-880573A4DDB4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4D7353B-03BF-A54C-ABD5-3F04DABCD9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156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本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458426"/>
            <a:ext cx="10972800" cy="945575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573620"/>
            <a:ext cx="10972800" cy="448693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kumimoji="1" lang="ja-JP" altLang="en-US"/>
              <a:t>マスター テキストの書式設定
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
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3" name="スライド番号プレースホルダー 5">
            <a:extLst>
              <a:ext uri="{FF2B5EF4-FFF2-40B4-BE49-F238E27FC236}">
                <a16:creationId xmlns="" xmlns:a16="http://schemas.microsoft.com/office/drawing/2014/main" id="{1B605345-6179-6441-BDD6-BEE8BAAA8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2271" y="6275973"/>
            <a:ext cx="9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5"/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5AADE60-1916-7C45-BAE8-84D4C16B14A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F82170-3D50-2A46-9A4C-C2A79138D31D}"/>
              </a:ext>
            </a:extLst>
          </p:cNvPr>
          <p:cNvSpPr>
            <a:spLocks noChangeAspect="1"/>
          </p:cNvSpPr>
          <p:nvPr/>
        </p:nvSpPr>
        <p:spPr>
          <a:xfrm>
            <a:off x="0" y="-1"/>
            <a:ext cx="1219200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B4F800E3-941F-FB4D-A3A0-8DC5A7440758}"/>
              </a:ext>
            </a:extLst>
          </p:cNvPr>
          <p:cNvSpPr/>
          <p:nvPr userDrawn="1"/>
        </p:nvSpPr>
        <p:spPr>
          <a:xfrm>
            <a:off x="1432671" y="6354628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000" b="0" i="0" dirty="0">
                <a:solidFill>
                  <a:schemeClr val="accent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© Japan Third Party Co., Ltd. </a:t>
            </a:r>
            <a:endParaRPr lang="ja-JP" altLang="en-US" sz="1000" b="0" i="0">
              <a:solidFill>
                <a:schemeClr val="accent5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FD7D6F6D-B077-5847-989C-D83F89A15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70" y="6222093"/>
            <a:ext cx="797558" cy="488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1086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2" r:id="rId3"/>
    <p:sldLayoutId id="2147483683" r:id="rId4"/>
    <p:sldLayoutId id="2147483689" r:id="rId5"/>
    <p:sldLayoutId id="2147483690" r:id="rId6"/>
    <p:sldLayoutId id="2147483691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84" r:id="rId13"/>
    <p:sldLayoutId id="2147483685" r:id="rId14"/>
    <p:sldLayoutId id="2147483686" r:id="rId15"/>
    <p:sldLayoutId id="2147483692" r:id="rId16"/>
    <p:sldLayoutId id="2147483693" r:id="rId17"/>
    <p:sldLayoutId id="2147483694" r:id="rId18"/>
    <p:sldLayoutId id="2147483673" r:id="rId19"/>
    <p:sldLayoutId id="2147483674" r:id="rId20"/>
    <p:sldLayoutId id="2147483675" r:id="rId21"/>
    <p:sldLayoutId id="2147483687" r:id="rId22"/>
    <p:sldLayoutId id="2147483688" r:id="rId23"/>
    <p:sldLayoutId id="2147483695" r:id="rId24"/>
    <p:sldLayoutId id="2147483696" r:id="rId25"/>
    <p:sldLayoutId id="2147483697" r:id="rId26"/>
    <p:sldLayoutId id="2147483678" r:id="rId27"/>
    <p:sldLayoutId id="2147483679" r:id="rId28"/>
    <p:sldLayoutId id="2147483680" r:id="rId29"/>
  </p:sldLayoutIdLst>
  <p:hf hdr="0" dt="0"/>
  <p:txStyles>
    <p:titleStyle>
      <a:lvl1pPr algn="l" defTabSz="457200" rtl="0" eaLnBrk="1" latinLnBrk="0" hangingPunct="1">
        <a:lnSpc>
          <a:spcPct val="120000"/>
        </a:lnSpc>
        <a:spcBef>
          <a:spcPct val="0"/>
        </a:spcBef>
        <a:buNone/>
        <a:defRPr kumimoji="1" sz="2000" b="1" kern="1200">
          <a:solidFill>
            <a:schemeClr val="accent1"/>
          </a:solidFill>
          <a:latin typeface="+mn-ea"/>
          <a:ea typeface="+mn-ea"/>
          <a:cs typeface="+mj-cs"/>
        </a:defRPr>
      </a:lvl1pPr>
    </p:titleStyle>
    <p:bodyStyle>
      <a:lvl1pPr marL="180975" indent="-180975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1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42913" indent="-1714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1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95350" indent="-2476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tabLst>
          <a:tab pos="1258888" algn="l"/>
        </a:tabLst>
        <a:defRPr kumimoji="1" sz="1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58888" indent="-180975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1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609725" indent="-169863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1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07E7B517-B390-364A-8E6A-FBFA81871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Done By	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4C27870A-91A5-F64F-8041-501EB10DB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="" xmlns:a16="http://schemas.microsoft.com/office/drawing/2014/main" id="{B1DFC64E-E914-DD4E-A56E-F9595241E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Recommendation System Project	</a:t>
            </a:r>
            <a:endParaRPr kumimoji="1" lang="ja-JP" altLang="en-US"/>
          </a:p>
        </p:txBody>
      </p:sp>
      <p:sp>
        <p:nvSpPr>
          <p:cNvPr id="5" name="字幕 4">
            <a:extLst>
              <a:ext uri="{FF2B5EF4-FFF2-40B4-BE49-F238E27FC236}">
                <a16:creationId xmlns="" xmlns:a16="http://schemas.microsoft.com/office/drawing/2014/main" id="{A9405A08-71D9-6444-955E-11D8841D5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 Project</a:t>
            </a:r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="" xmlns:a16="http://schemas.microsoft.com/office/drawing/2014/main" id="{9A54B218-D81E-0047-94FE-763ECC374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 err="1" smtClean="0"/>
              <a:t>Rahul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Raje</a:t>
            </a:r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6764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8917" y="4869455"/>
            <a:ext cx="480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3F68"/>
                </a:solidFill>
              </a:rPr>
              <a:t>Thor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Rating: 7</a:t>
            </a:r>
          </a:p>
          <a:p>
            <a:endParaRPr lang="en-US" b="1" dirty="0" smtClean="0">
              <a:solidFill>
                <a:srgbClr val="E83F68"/>
              </a:solidFill>
            </a:endParaRPr>
          </a:p>
          <a:p>
            <a:r>
              <a:rPr lang="en-US" b="1" dirty="0" smtClean="0">
                <a:solidFill>
                  <a:srgbClr val="E83F68"/>
                </a:solidFill>
              </a:rPr>
              <a:t>Genre: action, adventure,..</a:t>
            </a:r>
            <a:endParaRPr lang="en-US" b="1" dirty="0">
              <a:solidFill>
                <a:srgbClr val="E83F68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19225" y="703673"/>
            <a:ext cx="9153046" cy="39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432" y="1762699"/>
            <a:ext cx="8791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E83F68"/>
                </a:solidFill>
              </a:rPr>
              <a:t>Average_rating</a:t>
            </a:r>
            <a:r>
              <a:rPr lang="en-US" b="1" dirty="0" smtClean="0">
                <a:solidFill>
                  <a:srgbClr val="E83F68"/>
                </a:solidFill>
              </a:rPr>
              <a:t> = </a:t>
            </a:r>
            <a:r>
              <a:rPr lang="en-US" b="1" dirty="0" err="1" smtClean="0">
                <a:solidFill>
                  <a:srgbClr val="E83F68"/>
                </a:solidFill>
              </a:rPr>
              <a:t>Avg</a:t>
            </a:r>
            <a:r>
              <a:rPr lang="en-US" b="1" dirty="0" smtClean="0">
                <a:solidFill>
                  <a:srgbClr val="E83F68"/>
                </a:solidFill>
              </a:rPr>
              <a:t>(rating1,rating2,rating3)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		= 7.3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Score = 7.8 – 1 = 6.3</a:t>
            </a:r>
          </a:p>
          <a:p>
            <a:endParaRPr lang="en-US" b="1" dirty="0" smtClean="0">
              <a:solidFill>
                <a:srgbClr val="E83F68"/>
              </a:solidFill>
            </a:endParaRPr>
          </a:p>
          <a:p>
            <a:r>
              <a:rPr lang="en-US" b="1" dirty="0" err="1" smtClean="0">
                <a:solidFill>
                  <a:srgbClr val="E83F68"/>
                </a:solidFill>
              </a:rPr>
              <a:t>Unique_genre_list</a:t>
            </a:r>
            <a:r>
              <a:rPr lang="en-US" b="1" dirty="0" smtClean="0">
                <a:solidFill>
                  <a:srgbClr val="E83F68"/>
                </a:solidFill>
              </a:rPr>
              <a:t> = </a:t>
            </a:r>
            <a:r>
              <a:rPr lang="en-US" b="1" dirty="0" err="1" smtClean="0">
                <a:solidFill>
                  <a:srgbClr val="E83F68"/>
                </a:solidFill>
              </a:rPr>
              <a:t>CommonCategories</a:t>
            </a:r>
            <a:r>
              <a:rPr lang="en-US" b="1" dirty="0" smtClean="0">
                <a:solidFill>
                  <a:srgbClr val="E83F68"/>
                </a:solidFill>
              </a:rPr>
              <a:t>(genre_list1,genre_list2,genre_list3)</a:t>
            </a:r>
            <a:endParaRPr lang="en-US" b="1" dirty="0">
              <a:solidFill>
                <a:srgbClr val="E83F68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2693" y="3470313"/>
            <a:ext cx="7315200" cy="220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9311" y="748186"/>
            <a:ext cx="9062960" cy="483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8426"/>
            <a:ext cx="10153171" cy="571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Used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: </a:t>
            </a:r>
            <a:r>
              <a:rPr lang="en-US" dirty="0" err="1" smtClean="0"/>
              <a:t>Django</a:t>
            </a:r>
            <a:r>
              <a:rPr lang="en-US" dirty="0" smtClean="0"/>
              <a:t> web framework</a:t>
            </a:r>
          </a:p>
          <a:p>
            <a:r>
              <a:rPr lang="en-US" dirty="0" smtClean="0"/>
              <a:t>Data Base : Mongo DB</a:t>
            </a:r>
          </a:p>
          <a:p>
            <a:r>
              <a:rPr lang="en-US" dirty="0" smtClean="0"/>
              <a:t>CSS Framework : Bootstrap</a:t>
            </a:r>
          </a:p>
          <a:p>
            <a:r>
              <a:rPr lang="en-US" dirty="0" smtClean="0"/>
              <a:t>Text Editor : Atom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pic>
        <p:nvPicPr>
          <p:cNvPr id="5" name="Picture 4" descr="at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74" y="3509635"/>
            <a:ext cx="1837311" cy="1837311"/>
          </a:xfrm>
          <a:prstGeom prst="rect">
            <a:avLst/>
          </a:prstGeom>
        </p:spPr>
      </p:pic>
      <p:pic>
        <p:nvPicPr>
          <p:cNvPr id="6" name="Picture 5" descr="bootstr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91" y="3550547"/>
            <a:ext cx="2500326" cy="2000260"/>
          </a:xfrm>
          <a:prstGeom prst="rect">
            <a:avLst/>
          </a:prstGeom>
        </p:spPr>
      </p:pic>
      <p:pic>
        <p:nvPicPr>
          <p:cNvPr id="7" name="Picture 6" descr="djan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3" y="1205697"/>
            <a:ext cx="2949772" cy="1342146"/>
          </a:xfrm>
          <a:prstGeom prst="rect">
            <a:avLst/>
          </a:prstGeom>
        </p:spPr>
      </p:pic>
      <p:pic>
        <p:nvPicPr>
          <p:cNvPr id="8" name="Picture 7" descr="mongodb-tutori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14" y="3509635"/>
            <a:ext cx="2041172" cy="2041172"/>
          </a:xfrm>
          <a:prstGeom prst="rect">
            <a:avLst/>
          </a:prstGeom>
        </p:spPr>
      </p:pic>
      <p:pic>
        <p:nvPicPr>
          <p:cNvPr id="9" name="Picture 8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393" y="1044403"/>
            <a:ext cx="1934378" cy="1934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movies - Movie Genre dataset ~ 40,000 movies</a:t>
            </a:r>
          </a:p>
          <a:p>
            <a:r>
              <a:rPr lang="en-US" dirty="0" smtClean="0"/>
              <a:t>For books - Book covers dataset </a:t>
            </a:r>
            <a:r>
              <a:rPr lang="en-US" smtClean="0"/>
              <a:t>~ </a:t>
            </a:r>
            <a:r>
              <a:rPr lang="en-US" smtClean="0"/>
              <a:t>32</a:t>
            </a:r>
            <a:r>
              <a:rPr lang="en-US" smtClean="0"/>
              <a:t>,000 </a:t>
            </a:r>
            <a:r>
              <a:rPr lang="en-US" dirty="0" smtClean="0"/>
              <a:t>books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animes</a:t>
            </a:r>
            <a:r>
              <a:rPr lang="en-US" dirty="0" smtClean="0"/>
              <a:t> – Anime dataset ~ 20,000 </a:t>
            </a:r>
            <a:r>
              <a:rPr lang="en-US" dirty="0" err="1" smtClean="0"/>
              <a:t>animes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5" name="Picture 4" descr="Kaggl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7" y="3391887"/>
            <a:ext cx="4175393" cy="16126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18934" r="21720"/>
          <a:stretch>
            <a:fillRect/>
          </a:stretch>
        </p:blipFill>
        <p:spPr bwMode="auto">
          <a:xfrm>
            <a:off x="664424" y="539827"/>
            <a:ext cx="5416888" cy="247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1672" y="3351798"/>
            <a:ext cx="8279207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rame 11"/>
          <p:cNvSpPr/>
          <p:nvPr/>
        </p:nvSpPr>
        <p:spPr>
          <a:xfrm>
            <a:off x="2192357" y="2115239"/>
            <a:ext cx="3888955" cy="407624"/>
          </a:xfrm>
          <a:prstGeom prst="frame">
            <a:avLst/>
          </a:prstGeom>
          <a:solidFill>
            <a:srgbClr val="E83F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5018184" y="4649117"/>
            <a:ext cx="6546287" cy="616945"/>
          </a:xfrm>
          <a:prstGeom prst="frame">
            <a:avLst/>
          </a:prstGeom>
          <a:solidFill>
            <a:srgbClr val="E83F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5018184" y="5109989"/>
            <a:ext cx="6546287" cy="616945"/>
          </a:xfrm>
          <a:prstGeom prst="frame">
            <a:avLst/>
          </a:prstGeom>
          <a:solidFill>
            <a:srgbClr val="E83F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018184" y="5659028"/>
            <a:ext cx="6546287" cy="616945"/>
          </a:xfrm>
          <a:prstGeom prst="frame">
            <a:avLst/>
          </a:prstGeom>
          <a:solidFill>
            <a:srgbClr val="E83F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bar Algorithm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0762" y="1200994"/>
            <a:ext cx="5024591" cy="282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312336" y="2357610"/>
            <a:ext cx="506776" cy="363556"/>
          </a:xfrm>
          <a:prstGeom prst="straightConnector1">
            <a:avLst/>
          </a:prstGeom>
          <a:ln w="34925">
            <a:solidFill>
              <a:srgbClr val="E83F68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14100" y="3162239"/>
            <a:ext cx="397405" cy="1588"/>
          </a:xfrm>
          <a:prstGeom prst="straightConnector1">
            <a:avLst/>
          </a:prstGeom>
          <a:ln w="34925">
            <a:solidFill>
              <a:srgbClr val="E83F68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250" y="1200994"/>
            <a:ext cx="4778107" cy="15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Frame 13"/>
          <p:cNvSpPr/>
          <p:nvPr/>
        </p:nvSpPr>
        <p:spPr>
          <a:xfrm>
            <a:off x="7832994" y="1200994"/>
            <a:ext cx="1883884" cy="288647"/>
          </a:xfrm>
          <a:prstGeom prst="frame">
            <a:avLst/>
          </a:prstGeom>
          <a:solidFill>
            <a:srgbClr val="E83F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5724" y="4307595"/>
            <a:ext cx="8659258" cy="145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– search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45745" y="1183664"/>
            <a:ext cx="7299918" cy="239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1238" y="3827214"/>
            <a:ext cx="76295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9313" y="4370139"/>
            <a:ext cx="79533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based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591179"/>
            <a:ext cx="10106025" cy="3923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422" y="4798645"/>
            <a:ext cx="4803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3F68"/>
                </a:solidFill>
              </a:rPr>
              <a:t>Iron man (2008) selected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 rating: 7.9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Genre: action, adventure</a:t>
            </a:r>
            <a:endParaRPr lang="en-US" b="1" dirty="0">
              <a:solidFill>
                <a:srgbClr val="E83F68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2145" y="545831"/>
            <a:ext cx="10095907" cy="414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eeform 6"/>
          <p:cNvSpPr/>
          <p:nvPr/>
        </p:nvSpPr>
        <p:spPr>
          <a:xfrm>
            <a:off x="2544896" y="2088640"/>
            <a:ext cx="638979" cy="588459"/>
          </a:xfrm>
          <a:custGeom>
            <a:avLst/>
            <a:gdLst>
              <a:gd name="connsiteX0" fmla="*/ 198304 w 638979"/>
              <a:gd name="connsiteY0" fmla="*/ 59649 h 588459"/>
              <a:gd name="connsiteX1" fmla="*/ 154237 w 638979"/>
              <a:gd name="connsiteY1" fmla="*/ 48632 h 588459"/>
              <a:gd name="connsiteX2" fmla="*/ 66102 w 638979"/>
              <a:gd name="connsiteY2" fmla="*/ 70666 h 588459"/>
              <a:gd name="connsiteX3" fmla="*/ 33051 w 638979"/>
              <a:gd name="connsiteY3" fmla="*/ 92700 h 588459"/>
              <a:gd name="connsiteX4" fmla="*/ 11017 w 638979"/>
              <a:gd name="connsiteY4" fmla="*/ 158801 h 588459"/>
              <a:gd name="connsiteX5" fmla="*/ 0 w 638979"/>
              <a:gd name="connsiteY5" fmla="*/ 191852 h 588459"/>
              <a:gd name="connsiteX6" fmla="*/ 22034 w 638979"/>
              <a:gd name="connsiteY6" fmla="*/ 346088 h 588459"/>
              <a:gd name="connsiteX7" fmla="*/ 44068 w 638979"/>
              <a:gd name="connsiteY7" fmla="*/ 379138 h 588459"/>
              <a:gd name="connsiteX8" fmla="*/ 77118 w 638979"/>
              <a:gd name="connsiteY8" fmla="*/ 412189 h 588459"/>
              <a:gd name="connsiteX9" fmla="*/ 132203 w 638979"/>
              <a:gd name="connsiteY9" fmla="*/ 456256 h 588459"/>
              <a:gd name="connsiteX10" fmla="*/ 165253 w 638979"/>
              <a:gd name="connsiteY10" fmla="*/ 478290 h 588459"/>
              <a:gd name="connsiteX11" fmla="*/ 187287 w 638979"/>
              <a:gd name="connsiteY11" fmla="*/ 511341 h 588459"/>
              <a:gd name="connsiteX12" fmla="*/ 242371 w 638979"/>
              <a:gd name="connsiteY12" fmla="*/ 533374 h 588459"/>
              <a:gd name="connsiteX13" fmla="*/ 341523 w 638979"/>
              <a:gd name="connsiteY13" fmla="*/ 577442 h 588459"/>
              <a:gd name="connsiteX14" fmla="*/ 396608 w 638979"/>
              <a:gd name="connsiteY14" fmla="*/ 588459 h 588459"/>
              <a:gd name="connsiteX15" fmla="*/ 495759 w 638979"/>
              <a:gd name="connsiteY15" fmla="*/ 577442 h 588459"/>
              <a:gd name="connsiteX16" fmla="*/ 528810 w 638979"/>
              <a:gd name="connsiteY16" fmla="*/ 566425 h 588459"/>
              <a:gd name="connsiteX17" fmla="*/ 561861 w 638979"/>
              <a:gd name="connsiteY17" fmla="*/ 533374 h 588459"/>
              <a:gd name="connsiteX18" fmla="*/ 627962 w 638979"/>
              <a:gd name="connsiteY18" fmla="*/ 401172 h 588459"/>
              <a:gd name="connsiteX19" fmla="*/ 638979 w 638979"/>
              <a:gd name="connsiteY19" fmla="*/ 368121 h 588459"/>
              <a:gd name="connsiteX20" fmla="*/ 627962 w 638979"/>
              <a:gd name="connsiteY20" fmla="*/ 291003 h 588459"/>
              <a:gd name="connsiteX21" fmla="*/ 539827 w 638979"/>
              <a:gd name="connsiteY21" fmla="*/ 158801 h 588459"/>
              <a:gd name="connsiteX22" fmla="*/ 506776 w 638979"/>
              <a:gd name="connsiteY22" fmla="*/ 147784 h 588459"/>
              <a:gd name="connsiteX23" fmla="*/ 473726 w 638979"/>
              <a:gd name="connsiteY23" fmla="*/ 125750 h 588459"/>
              <a:gd name="connsiteX24" fmla="*/ 407624 w 638979"/>
              <a:gd name="connsiteY24" fmla="*/ 103717 h 588459"/>
              <a:gd name="connsiteX25" fmla="*/ 308473 w 638979"/>
              <a:gd name="connsiteY25" fmla="*/ 48632 h 588459"/>
              <a:gd name="connsiteX26" fmla="*/ 275422 w 638979"/>
              <a:gd name="connsiteY26" fmla="*/ 26599 h 588459"/>
              <a:gd name="connsiteX27" fmla="*/ 231355 w 638979"/>
              <a:gd name="connsiteY27" fmla="*/ 15582 h 588459"/>
              <a:gd name="connsiteX28" fmla="*/ 198304 w 638979"/>
              <a:gd name="connsiteY28" fmla="*/ 4565 h 588459"/>
              <a:gd name="connsiteX29" fmla="*/ 132203 w 638979"/>
              <a:gd name="connsiteY29" fmla="*/ 15582 h 588459"/>
              <a:gd name="connsiteX30" fmla="*/ 99152 w 638979"/>
              <a:gd name="connsiteY30" fmla="*/ 81683 h 58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8979" h="588459">
                <a:moveTo>
                  <a:pt x="198304" y="59649"/>
                </a:moveTo>
                <a:cubicBezTo>
                  <a:pt x="183615" y="55977"/>
                  <a:pt x="169378" y="48632"/>
                  <a:pt x="154237" y="48632"/>
                </a:cubicBezTo>
                <a:cubicBezTo>
                  <a:pt x="141665" y="48632"/>
                  <a:pt x="83490" y="61972"/>
                  <a:pt x="66102" y="70666"/>
                </a:cubicBezTo>
                <a:cubicBezTo>
                  <a:pt x="54259" y="76588"/>
                  <a:pt x="44068" y="85355"/>
                  <a:pt x="33051" y="92700"/>
                </a:cubicBezTo>
                <a:lnTo>
                  <a:pt x="11017" y="158801"/>
                </a:lnTo>
                <a:lnTo>
                  <a:pt x="0" y="191852"/>
                </a:lnTo>
                <a:cubicBezTo>
                  <a:pt x="2815" y="222811"/>
                  <a:pt x="840" y="303700"/>
                  <a:pt x="22034" y="346088"/>
                </a:cubicBezTo>
                <a:cubicBezTo>
                  <a:pt x="27955" y="357931"/>
                  <a:pt x="35592" y="368966"/>
                  <a:pt x="44068" y="379138"/>
                </a:cubicBezTo>
                <a:cubicBezTo>
                  <a:pt x="54042" y="391107"/>
                  <a:pt x="67144" y="400220"/>
                  <a:pt x="77118" y="412189"/>
                </a:cubicBezTo>
                <a:cubicBezTo>
                  <a:pt x="115449" y="458187"/>
                  <a:pt x="77947" y="438172"/>
                  <a:pt x="132203" y="456256"/>
                </a:cubicBezTo>
                <a:cubicBezTo>
                  <a:pt x="143220" y="463601"/>
                  <a:pt x="155891" y="468927"/>
                  <a:pt x="165253" y="478290"/>
                </a:cubicBezTo>
                <a:cubicBezTo>
                  <a:pt x="174616" y="487653"/>
                  <a:pt x="176513" y="503645"/>
                  <a:pt x="187287" y="511341"/>
                </a:cubicBezTo>
                <a:cubicBezTo>
                  <a:pt x="203379" y="522835"/>
                  <a:pt x="224300" y="525342"/>
                  <a:pt x="242371" y="533374"/>
                </a:cubicBezTo>
                <a:cubicBezTo>
                  <a:pt x="287442" y="553405"/>
                  <a:pt x="291282" y="562369"/>
                  <a:pt x="341523" y="577442"/>
                </a:cubicBezTo>
                <a:cubicBezTo>
                  <a:pt x="359459" y="582823"/>
                  <a:pt x="378246" y="584787"/>
                  <a:pt x="396608" y="588459"/>
                </a:cubicBezTo>
                <a:cubicBezTo>
                  <a:pt x="429658" y="584787"/>
                  <a:pt x="462958" y="582909"/>
                  <a:pt x="495759" y="577442"/>
                </a:cubicBezTo>
                <a:cubicBezTo>
                  <a:pt x="507214" y="575533"/>
                  <a:pt x="519147" y="572867"/>
                  <a:pt x="528810" y="566425"/>
                </a:cubicBezTo>
                <a:cubicBezTo>
                  <a:pt x="541774" y="557783"/>
                  <a:pt x="552296" y="545672"/>
                  <a:pt x="561861" y="533374"/>
                </a:cubicBezTo>
                <a:cubicBezTo>
                  <a:pt x="611692" y="469306"/>
                  <a:pt x="603798" y="473663"/>
                  <a:pt x="627962" y="401172"/>
                </a:cubicBezTo>
                <a:lnTo>
                  <a:pt x="638979" y="368121"/>
                </a:lnTo>
                <a:cubicBezTo>
                  <a:pt x="635307" y="342415"/>
                  <a:pt x="633801" y="316305"/>
                  <a:pt x="627962" y="291003"/>
                </a:cubicBezTo>
                <a:cubicBezTo>
                  <a:pt x="616955" y="243308"/>
                  <a:pt x="594336" y="176971"/>
                  <a:pt x="539827" y="158801"/>
                </a:cubicBezTo>
                <a:lnTo>
                  <a:pt x="506776" y="147784"/>
                </a:lnTo>
                <a:cubicBezTo>
                  <a:pt x="495759" y="140439"/>
                  <a:pt x="485825" y="131127"/>
                  <a:pt x="473726" y="125750"/>
                </a:cubicBezTo>
                <a:cubicBezTo>
                  <a:pt x="452502" y="116317"/>
                  <a:pt x="407624" y="103717"/>
                  <a:pt x="407624" y="103717"/>
                </a:cubicBezTo>
                <a:cubicBezTo>
                  <a:pt x="303910" y="0"/>
                  <a:pt x="470213" y="156454"/>
                  <a:pt x="308473" y="48632"/>
                </a:cubicBezTo>
                <a:cubicBezTo>
                  <a:pt x="297456" y="41288"/>
                  <a:pt x="287592" y="31815"/>
                  <a:pt x="275422" y="26599"/>
                </a:cubicBezTo>
                <a:cubicBezTo>
                  <a:pt x="261505" y="20635"/>
                  <a:pt x="245914" y="19742"/>
                  <a:pt x="231355" y="15582"/>
                </a:cubicBezTo>
                <a:cubicBezTo>
                  <a:pt x="220189" y="12392"/>
                  <a:pt x="209321" y="8237"/>
                  <a:pt x="198304" y="4565"/>
                </a:cubicBezTo>
                <a:cubicBezTo>
                  <a:pt x="176270" y="8237"/>
                  <a:pt x="149014" y="873"/>
                  <a:pt x="132203" y="15582"/>
                </a:cubicBezTo>
                <a:cubicBezTo>
                  <a:pt x="52677" y="85167"/>
                  <a:pt x="142301" y="81683"/>
                  <a:pt x="99152" y="81683"/>
                </a:cubicBezTo>
              </a:path>
            </a:pathLst>
          </a:custGeom>
          <a:ln>
            <a:solidFill>
              <a:srgbClr val="E83F68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AADE60-1916-7C45-BAE8-84D4C16B14AA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14680" y="4483865"/>
            <a:ext cx="480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3F68"/>
                </a:solidFill>
              </a:rPr>
              <a:t>Captain America</a:t>
            </a:r>
          </a:p>
          <a:p>
            <a:r>
              <a:rPr lang="en-US" b="1" dirty="0" smtClean="0">
                <a:solidFill>
                  <a:srgbClr val="E83F68"/>
                </a:solidFill>
              </a:rPr>
              <a:t>Rating : 6.9</a:t>
            </a:r>
          </a:p>
          <a:p>
            <a:endParaRPr lang="en-US" b="1" dirty="0" smtClean="0">
              <a:solidFill>
                <a:srgbClr val="E83F68"/>
              </a:solidFill>
            </a:endParaRPr>
          </a:p>
          <a:p>
            <a:r>
              <a:rPr lang="en-US" b="1" dirty="0" smtClean="0">
                <a:solidFill>
                  <a:srgbClr val="E83F68"/>
                </a:solidFill>
              </a:rPr>
              <a:t>Genre: action, adventure,..</a:t>
            </a:r>
            <a:endParaRPr lang="en-US" b="1" dirty="0">
              <a:solidFill>
                <a:srgbClr val="E83F68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4732" y="572873"/>
            <a:ext cx="8094158" cy="370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TP2019">
  <a:themeElements>
    <a:clrScheme name="JTP 2019 NEW TEMPLATE">
      <a:dk1>
        <a:srgbClr val="3E4E4D"/>
      </a:dk1>
      <a:lt1>
        <a:srgbClr val="FFFFFF"/>
      </a:lt1>
      <a:dk2>
        <a:srgbClr val="707F87"/>
      </a:dk2>
      <a:lt2>
        <a:srgbClr val="EFEFEF"/>
      </a:lt2>
      <a:accent1>
        <a:srgbClr val="009FE8"/>
      </a:accent1>
      <a:accent2>
        <a:srgbClr val="004EA2"/>
      </a:accent2>
      <a:accent3>
        <a:srgbClr val="99CD56"/>
      </a:accent3>
      <a:accent4>
        <a:srgbClr val="3A9C73"/>
      </a:accent4>
      <a:accent5>
        <a:srgbClr val="A8BBC4"/>
      </a:accent5>
      <a:accent6>
        <a:srgbClr val="F5B34C"/>
      </a:accent6>
      <a:hlink>
        <a:srgbClr val="00AEE6"/>
      </a:hlink>
      <a:folHlink>
        <a:srgbClr val="00AEE6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a:style>
    </a:lnDef>
  </a:objectDefaults>
  <a:extraClrSchemeLst/>
  <a:custClrLst>
    <a:custClr name="Red">
      <a:srgbClr val="E83F68"/>
    </a:custClr>
  </a:custClrLst>
  <a:extLst>
    <a:ext uri="{05A4C25C-085E-4340-85A3-A5531E510DB2}">
      <thm15:themeFamily xmlns="" xmlns:thm15="http://schemas.microsoft.com/office/thememl/2012/main" name="JTP2019" id="{C804910F-02C7-C148-9ECB-E586E9249348}" vid="{59F15D0C-FEA3-0748-B59E-778B77B7D19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JTP2019</Template>
  <TotalTime>279</TotalTime>
  <Words>122</Words>
  <Application>Microsoft Office PowerPoint</Application>
  <PresentationFormat>Custom</PresentationFormat>
  <Paragraphs>46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JTP2019</vt:lpstr>
      <vt:lpstr>Recommendation System Project </vt:lpstr>
      <vt:lpstr>Frameworks Used</vt:lpstr>
      <vt:lpstr>Datasets used</vt:lpstr>
      <vt:lpstr>Slide 4</vt:lpstr>
      <vt:lpstr>Search bar Algorithm</vt:lpstr>
      <vt:lpstr>Category – search algorithm</vt:lpstr>
      <vt:lpstr>Similarity based filtering</vt:lpstr>
      <vt:lpstr>Slide 8</vt:lpstr>
      <vt:lpstr>Slide 9</vt:lpstr>
      <vt:lpstr>Slide 10</vt:lpstr>
      <vt:lpstr>Final filtering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JTP</dc:creator>
  <cp:lastModifiedBy>RAHUL</cp:lastModifiedBy>
  <cp:revision>110</cp:revision>
  <dcterms:created xsi:type="dcterms:W3CDTF">2019-03-20T10:40:42Z</dcterms:created>
  <dcterms:modified xsi:type="dcterms:W3CDTF">2020-06-18T14:45:20Z</dcterms:modified>
</cp:coreProperties>
</file>